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92"/>
    <p:restoredTop sz="81439"/>
  </p:normalViewPr>
  <p:slideViewPr>
    <p:cSldViewPr snapToGrid="0">
      <p:cViewPr varScale="1">
        <p:scale>
          <a:sx n="112" d="100"/>
          <a:sy n="112" d="100"/>
        </p:scale>
        <p:origin x="1448" y="17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1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 xmlns:a14="http://schemas.microsoft.com/office/drawing/2010/main">
      <mc:Choice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 xmlns="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𝑥_(𝑘+1)</a:t>
              </a:r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r="-223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109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4" y="48737"/>
        <a:ext cx="1566518" cy="1768197"/>
      </dsp:txXfrm>
    </dsp:sp>
    <dsp:sp modelId="{A971F1BC-3B72-4C4C-A3ED-D8250268B17D}">
      <dsp:nvSpPr>
        <dsp:cNvPr id="0" name=""/>
        <dsp:cNvSpPr/>
      </dsp:nvSpPr>
      <dsp:spPr>
        <a:xfrm>
          <a:off x="176190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61909" y="868152"/>
        <a:ext cx="129018" cy="129365"/>
      </dsp:txXfrm>
    </dsp:sp>
    <dsp:sp modelId="{5B52559D-4021-814D-8574-06D6DAFB64BA}">
      <dsp:nvSpPr>
        <dsp:cNvPr id="0" name=""/>
        <dsp:cNvSpPr/>
      </dsp:nvSpPr>
      <dsp:spPr>
        <a:xfrm>
          <a:off x="202272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1464" y="48737"/>
        <a:ext cx="1566518" cy="1768197"/>
      </dsp:txXfrm>
    </dsp:sp>
    <dsp:sp modelId="{C79756C6-FA80-2947-B738-A2FD5EF0B07F}">
      <dsp:nvSpPr>
        <dsp:cNvPr id="0" name=""/>
        <dsp:cNvSpPr/>
      </dsp:nvSpPr>
      <dsp:spPr>
        <a:xfrm>
          <a:off x="377365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73659" y="868152"/>
        <a:ext cx="129018" cy="129365"/>
      </dsp:txXfrm>
    </dsp:sp>
    <dsp:sp modelId="{BA93754E-5762-4D47-941F-D642FFFF9481}">
      <dsp:nvSpPr>
        <dsp:cNvPr id="0" name=""/>
        <dsp:cNvSpPr/>
      </dsp:nvSpPr>
      <dsp:spPr>
        <a:xfrm>
          <a:off x="40344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/>
            <a:t>Choose a direction and distance</a:t>
          </a:r>
        </a:p>
      </dsp:txBody>
      <dsp:txXfrm>
        <a:off x="4083214" y="48737"/>
        <a:ext cx="1566518" cy="1768197"/>
      </dsp:txXfrm>
    </dsp:sp>
    <dsp:sp modelId="{54D7C067-54E3-1F4D-B0F4-BAA00C2FF8A7}">
      <dsp:nvSpPr>
        <dsp:cNvPr id="0" name=""/>
        <dsp:cNvSpPr/>
      </dsp:nvSpPr>
      <dsp:spPr>
        <a:xfrm>
          <a:off x="578540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>
        <a:off x="5785408" y="868152"/>
        <a:ext cx="129018" cy="129365"/>
      </dsp:txXfrm>
    </dsp:sp>
    <dsp:sp modelId="{BD7C1087-A99B-3B45-9912-FBDDA1569F8C}">
      <dsp:nvSpPr>
        <dsp:cNvPr id="0" name=""/>
        <dsp:cNvSpPr/>
      </dsp:nvSpPr>
      <dsp:spPr>
        <a:xfrm>
          <a:off x="604622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094963" y="48737"/>
        <a:ext cx="1566518" cy="1768197"/>
      </dsp:txXfrm>
    </dsp:sp>
    <dsp:sp modelId="{6B7BE651-EB3C-E047-A07E-5AE5C5B61F04}">
      <dsp:nvSpPr>
        <dsp:cNvPr id="0" name=""/>
        <dsp:cNvSpPr/>
      </dsp:nvSpPr>
      <dsp:spPr>
        <a:xfrm>
          <a:off x="779715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7158" y="868152"/>
        <a:ext cx="129018" cy="129365"/>
      </dsp:txXfrm>
    </dsp:sp>
    <dsp:sp modelId="{33D0CC9F-7B7A-2143-8A2E-52C141F54E3E}">
      <dsp:nvSpPr>
        <dsp:cNvPr id="0" name=""/>
        <dsp:cNvSpPr/>
      </dsp:nvSpPr>
      <dsp:spPr>
        <a:xfrm>
          <a:off x="805797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106713" y="48737"/>
        <a:ext cx="1566518" cy="1768197"/>
      </dsp:txXfrm>
    </dsp:sp>
    <dsp:sp modelId="{C31FB013-2F19-EC40-8861-1A19987F714E}">
      <dsp:nvSpPr>
        <dsp:cNvPr id="0" name=""/>
        <dsp:cNvSpPr/>
      </dsp:nvSpPr>
      <dsp:spPr>
        <a:xfrm>
          <a:off x="9808907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08907" y="868152"/>
        <a:ext cx="129018" cy="129365"/>
      </dsp:txXfrm>
    </dsp:sp>
    <dsp:sp modelId="{27B6DC24-4A3C-1041-B2F6-5CE53016C3B4}">
      <dsp:nvSpPr>
        <dsp:cNvPr id="0" name=""/>
        <dsp:cNvSpPr/>
      </dsp:nvSpPr>
      <dsp:spPr>
        <a:xfrm>
          <a:off x="10069725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sp:txBody>
      <dsp:txXfrm>
        <a:off x="10118462" y="48737"/>
        <a:ext cx="1566518" cy="176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computation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Mention why the curves aren’t jagged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75748-EEE3-F0CC-8223-0B889851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5AF39-97E7-AEFB-58FC-BCE0BB2DD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72DA8-3DE0-0B87-CBE5-20165B8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0C2D-A026-652B-0387-E1B71AD2E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</a:t>
            </a:r>
            <a:r>
              <a:rPr lang="en-US" b="1" dirty="0"/>
              <a:t>chemostat</a:t>
            </a:r>
            <a:r>
              <a:rPr lang="en-US" dirty="0"/>
              <a:t>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  <a:p>
            <a:endParaRPr lang="en-US" dirty="0"/>
          </a:p>
          <a:p>
            <a:r>
              <a:rPr lang="en-US" dirty="0"/>
              <a:t>Use of ODEs – describe </a:t>
            </a:r>
            <a:r>
              <a:rPr lang="en-US" b="1" dirty="0"/>
              <a:t>concentration change over time</a:t>
            </a:r>
          </a:p>
          <a:p>
            <a:endParaRPr lang="en-US" b="1" dirty="0"/>
          </a:p>
          <a:p>
            <a:r>
              <a:rPr lang="en-US" b="0" dirty="0"/>
              <a:t>Construct a simulation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what is the most amount of GFP that we can produce over time</a:t>
            </a:r>
          </a:p>
          <a:p>
            <a:endParaRPr lang="en-US" dirty="0"/>
          </a:p>
          <a:p>
            <a:r>
              <a:rPr lang="en-US" b="1" dirty="0"/>
              <a:t>Peak GFP concentration </a:t>
            </a:r>
            <a:r>
              <a:rPr lang="en-US" dirty="0"/>
              <a:t>– how can we maximize peak GFP concentration to produce one maximally fluorescent instantaneous GFP signal</a:t>
            </a:r>
          </a:p>
          <a:p>
            <a:endParaRPr lang="en-US" dirty="0"/>
          </a:p>
          <a:p>
            <a:r>
              <a:rPr lang="en-US" b="1" dirty="0"/>
              <a:t>Steady state optimization</a:t>
            </a:r>
            <a:r>
              <a:rPr lang="en-US" dirty="0"/>
              <a:t> – minimize the time taken to reach steady state, and maximize the GFP concentration at steady state</a:t>
            </a:r>
          </a:p>
          <a:p>
            <a:endParaRPr lang="en-US" dirty="0"/>
          </a:p>
          <a:p>
            <a:r>
              <a:rPr lang="en-US" dirty="0"/>
              <a:t>By changing DNA, Energy and the dilution interval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-&gt; 3-dimensional problem space - at some point in the space, the correct combination of variables achieves the desired optimum</a:t>
            </a:r>
          </a:p>
          <a:p>
            <a:endParaRPr lang="en-US" dirty="0"/>
          </a:p>
          <a:p>
            <a:r>
              <a:rPr lang="en-US" dirty="0"/>
              <a:t>So how do we arrive at this global optimum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optimization algorithm starts at an initial guess of energy, DNA and dilution interval</a:t>
            </a:r>
          </a:p>
          <a:p>
            <a:endParaRPr lang="en-US" dirty="0"/>
          </a:p>
          <a:p>
            <a:r>
              <a:rPr lang="en-US" dirty="0"/>
              <a:t>Calculate the solution here and then change some of the variables to move through the problem space and improve their next guess</a:t>
            </a:r>
          </a:p>
          <a:p>
            <a:endParaRPr lang="en-US" dirty="0"/>
          </a:p>
          <a:p>
            <a:r>
              <a:rPr lang="en-US" dirty="0"/>
              <a:t>Optimization algorithms differ by method they use to move between points</a:t>
            </a:r>
          </a:p>
          <a:p>
            <a:endParaRPr lang="en-US" dirty="0"/>
          </a:p>
          <a:p>
            <a:r>
              <a:rPr lang="en-US" b="0" dirty="0"/>
              <a:t>Gradient based algorithms -</a:t>
            </a:r>
            <a:r>
              <a:rPr lang="en-US" b="1" dirty="0"/>
              <a:t> derivatives </a:t>
            </a:r>
            <a:r>
              <a:rPr lang="en-US" dirty="0"/>
              <a:t>of the objective function</a:t>
            </a:r>
          </a:p>
          <a:p>
            <a:endParaRPr lang="en-US" dirty="0"/>
          </a:p>
          <a:p>
            <a:r>
              <a:rPr lang="en-US" dirty="0"/>
              <a:t>Evolutionary algorithms – iteratively evolve a population of candidate solutions by breeding them together, simulating natural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First optimization problem we aimed to apply these algorithms to:</a:t>
            </a:r>
          </a:p>
          <a:p>
            <a:endParaRPr lang="en-US" b="1" dirty="0"/>
          </a:p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5/5/25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21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15" Type="http://schemas.openxmlformats.org/officeDocument/2006/relationships/customXml" Target="../ink/ink10.xml"/><Relationship Id="rId23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56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GB" sz="2600" b="1" noProof="1"/>
              <a:t>Malachy McEvoy</a:t>
            </a:r>
            <a:endParaRPr lang="en-GB" sz="2600" noProof="1"/>
          </a:p>
          <a:p>
            <a:endParaRPr lang="en-GB" sz="2600" noProof="1"/>
          </a:p>
          <a:p>
            <a:endParaRPr lang="en-GB" sz="2600" noProof="1"/>
          </a:p>
          <a:p>
            <a:r>
              <a:rPr lang="en-GB" sz="1900" noProof="1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DNA and energy to maximise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3D3C4-0AA3-23CD-4F34-2F595C58F3E1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235209" y="1383726"/>
            <a:chExt cx="5240858" cy="4401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0F5F05-1665-FC17-7C7F-E1257934637B}"/>
                </a:ext>
              </a:extLst>
            </p:cNvPr>
            <p:cNvGrpSpPr/>
            <p:nvPr/>
          </p:nvGrpSpPr>
          <p:grpSpPr>
            <a:xfrm>
              <a:off x="235209" y="1383726"/>
              <a:ext cx="5240858" cy="4401518"/>
              <a:chOff x="707907" y="1329375"/>
              <a:chExt cx="5240858" cy="440151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1784CE-1833-38B5-4CD1-178335D8B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l="3765" b="5839"/>
              <a:stretch/>
            </p:blipFill>
            <p:spPr>
              <a:xfrm>
                <a:off x="1030636" y="1991581"/>
                <a:ext cx="4918129" cy="32081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CF7749-088B-A48E-0B5D-CC0C74191853}"/>
                  </a:ext>
                </a:extLst>
              </p:cNvPr>
              <p:cNvSpPr txBox="1"/>
              <p:nvPr/>
            </p:nvSpPr>
            <p:spPr>
              <a:xfrm>
                <a:off x="1030636" y="1541394"/>
                <a:ext cx="4903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on total GFP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EE287B-5150-6A84-1FDC-4E56362BC81E}"/>
                  </a:ext>
                </a:extLst>
              </p:cNvPr>
              <p:cNvSpPr txBox="1"/>
              <p:nvPr/>
            </p:nvSpPr>
            <p:spPr>
              <a:xfrm>
                <a:off x="1030636" y="5116551"/>
                <a:ext cx="4903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(minutes)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49DB73-06FE-193D-FE91-B0AB1E55C058}"/>
                  </a:ext>
                </a:extLst>
              </p:cNvPr>
              <p:cNvSpPr txBox="1"/>
              <p:nvPr/>
            </p:nvSpPr>
            <p:spPr>
              <a:xfrm rot="16200000">
                <a:off x="-1292797" y="3330079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Total GFP Produced (µM)</a:t>
                </a:r>
              </a:p>
            </p:txBody>
          </p:sp>
        </p:grpSp>
        <p:sp>
          <p:nvSpPr>
            <p:cNvPr id="3" name="5-point Star 2">
              <a:extLst>
                <a:ext uri="{FF2B5EF4-FFF2-40B4-BE49-F238E27FC236}">
                  <a16:creationId xmlns:a16="http://schemas.microsoft.com/office/drawing/2014/main" id="{45B6DDA9-0BCE-8526-4DEF-69E298D039E8}"/>
                </a:ext>
              </a:extLst>
            </p:cNvPr>
            <p:cNvSpPr/>
            <p:nvPr/>
          </p:nvSpPr>
          <p:spPr>
            <a:xfrm>
              <a:off x="2083072" y="2165254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6927741" y="1322480"/>
            <a:ext cx="5101527" cy="5175488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Signal-to-noise 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322480"/>
            <a:ext cx="6765009" cy="4904508"/>
            <a:chOff x="90187" y="1220399"/>
            <a:chExt cx="5403273" cy="3776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3377" b="-191"/>
            <a:stretch/>
          </p:blipFill>
          <p:spPr>
            <a:xfrm>
              <a:off x="90187" y="1220399"/>
              <a:ext cx="5403273" cy="3776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peak GFP conc.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6C0B5F-15C9-6C33-7EB1-9AF4304E6C18}"/>
              </a:ext>
            </a:extLst>
          </p:cNvPr>
          <p:cNvGrpSpPr/>
          <p:nvPr/>
        </p:nvGrpSpPr>
        <p:grpSpPr>
          <a:xfrm>
            <a:off x="115987" y="1552004"/>
            <a:ext cx="5823501" cy="4755461"/>
            <a:chOff x="115987" y="1552004"/>
            <a:chExt cx="5823501" cy="47554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8C79C4-617E-95BE-00BB-059DE4E5A05A}"/>
                </a:ext>
              </a:extLst>
            </p:cNvPr>
            <p:cNvGrpSpPr/>
            <p:nvPr/>
          </p:nvGrpSpPr>
          <p:grpSpPr>
            <a:xfrm>
              <a:off x="115987" y="1552004"/>
              <a:ext cx="5823501" cy="4755461"/>
              <a:chOff x="272499" y="1263767"/>
              <a:chExt cx="5823501" cy="4755461"/>
            </a:xfrm>
          </p:grpSpPr>
          <p:pic>
            <p:nvPicPr>
              <p:cNvPr id="5" name="Picture 4" descr="A graph with a line&#10;&#10;AI-generated content may be incorrect.">
                <a:extLst>
                  <a:ext uri="{FF2B5EF4-FFF2-40B4-BE49-F238E27FC236}">
                    <a16:creationId xmlns:a16="http://schemas.microsoft.com/office/drawing/2014/main" id="{A76BB792-1DB0-BEE6-EBA5-527379F0A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231" b="5916"/>
              <a:stretch/>
            </p:blipFill>
            <p:spPr>
              <a:xfrm>
                <a:off x="674764" y="1929538"/>
                <a:ext cx="5421236" cy="355055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F969D5-6068-6DD6-B580-047004495238}"/>
                  </a:ext>
                </a:extLst>
              </p:cNvPr>
              <p:cNvSpPr txBox="1"/>
              <p:nvPr/>
            </p:nvSpPr>
            <p:spPr>
              <a:xfrm>
                <a:off x="1140609" y="1263767"/>
                <a:ext cx="46477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(τ) on the peak GFP concentration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1835F-C1AA-A6A8-C00C-582F828B3E0B}"/>
                  </a:ext>
                </a:extLst>
              </p:cNvPr>
              <p:cNvSpPr txBox="1"/>
              <p:nvPr/>
            </p:nvSpPr>
            <p:spPr>
              <a:xfrm rot="16200000">
                <a:off x="-1728205" y="3618414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Peak GFP Concentration (µM)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FA44FB-EE12-D704-7CBF-9A165896D775}"/>
                  </a:ext>
                </a:extLst>
              </p:cNvPr>
              <p:cNvSpPr txBox="1"/>
              <p:nvPr/>
            </p:nvSpPr>
            <p:spPr>
              <a:xfrm>
                <a:off x="1311966" y="5401225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(minutes)</a:t>
                </a:r>
              </a:p>
            </p:txBody>
          </p:sp>
        </p:grpSp>
        <p:sp>
          <p:nvSpPr>
            <p:cNvPr id="2" name="5-point Star 1">
              <a:extLst>
                <a:ext uri="{FF2B5EF4-FFF2-40B4-BE49-F238E27FC236}">
                  <a16:creationId xmlns:a16="http://schemas.microsoft.com/office/drawing/2014/main" id="{959EDA75-0129-0153-CB59-14B77BA2E858}"/>
                </a:ext>
              </a:extLst>
            </p:cNvPr>
            <p:cNvSpPr/>
            <p:nvPr/>
          </p:nvSpPr>
          <p:spPr>
            <a:xfrm>
              <a:off x="5598827" y="2348903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71A6-F21B-0E66-8377-01A1E11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204992" y="1545948"/>
            <a:ext cx="6337757" cy="44520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0" y="1180930"/>
            <a:ext cx="5493897" cy="554764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detect when the system is at steady state?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AC50CF-9609-B246-2885-7E3103FE6CFD}"/>
              </a:ext>
            </a:extLst>
          </p:cNvPr>
          <p:cNvGrpSpPr/>
          <p:nvPr/>
        </p:nvGrpSpPr>
        <p:grpSpPr>
          <a:xfrm>
            <a:off x="8671810" y="2793226"/>
            <a:ext cx="3100334" cy="3194285"/>
            <a:chOff x="8671810" y="2793226"/>
            <a:chExt cx="3100334" cy="319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5C5608-163E-743A-4D92-4C73AD86992B}"/>
                    </a:ext>
                  </a:extLst>
                </p:cNvPr>
                <p:cNvSpPr txBox="1"/>
                <p:nvPr/>
              </p:nvSpPr>
              <p:spPr>
                <a:xfrm>
                  <a:off x="8671810" y="2793226"/>
                  <a:ext cx="3100334" cy="20490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i="1" baseline="30000" noProof="1"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GB" sz="1600" noProof="1">
                      <a:latin typeface="Calibri" panose="020F0502020204030204" pitchFamily="34" charset="0"/>
                      <a:cs typeface="Calibri" panose="020F0502020204030204" pitchFamily="34" charset="0"/>
                    </a:rPr>
                    <a:t>s</a:t>
                  </a:r>
                  <a:r>
                    <a:rPr lang="en-GB" sz="1600" b="0" noProof="1">
                      <a:latin typeface="Calibri" panose="020F0502020204030204" pitchFamily="34" charset="0"/>
                      <a:cs typeface="Calibri" panose="020F0502020204030204" pitchFamily="34" charset="0"/>
                    </a:rPr>
                    <a:t>ubject to</a:t>
                  </a:r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GB" b="0" i="1" noProof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  <m:r>
                          <a:rPr lang="en-GB" b="0" i="1" noProof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 </m:t>
                        </m:r>
                        <m:r>
                          <a:rPr lang="en-GB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=1%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GB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5C5608-163E-743A-4D92-4C73AD869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810" y="2793226"/>
                  <a:ext cx="3100334" cy="20490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B662B-4979-3A83-BA2C-7F90303530C6}"/>
                </a:ext>
              </a:extLst>
            </p:cNvPr>
            <p:cNvSpPr/>
            <p:nvPr/>
          </p:nvSpPr>
          <p:spPr>
            <a:xfrm rot="20541684">
              <a:off x="9703613" y="5326250"/>
              <a:ext cx="1859797" cy="661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Approximately the gradient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8337119F-A3CF-6699-C651-5B568E69CD8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9269661" y="4582337"/>
              <a:ext cx="477670" cy="135631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Minimizing time taken to reach steady state by changing energy and DNA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E010B-CA8A-7997-42EB-798FB59CE373}"/>
              </a:ext>
            </a:extLst>
          </p:cNvPr>
          <p:cNvGrpSpPr/>
          <p:nvPr/>
        </p:nvGrpSpPr>
        <p:grpSpPr>
          <a:xfrm>
            <a:off x="305595" y="1195920"/>
            <a:ext cx="5006993" cy="5240572"/>
            <a:chOff x="305595" y="1195920"/>
            <a:chExt cx="5006993" cy="52405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A3E71A-BF98-2F00-B846-FCF994B660C8}"/>
                </a:ext>
              </a:extLst>
            </p:cNvPr>
            <p:cNvGrpSpPr/>
            <p:nvPr/>
          </p:nvGrpSpPr>
          <p:grpSpPr>
            <a:xfrm>
              <a:off x="305595" y="1195920"/>
              <a:ext cx="5006993" cy="5240572"/>
              <a:chOff x="5898869" y="1279189"/>
              <a:chExt cx="3911059" cy="4401518"/>
            </a:xfrm>
          </p:grpSpPr>
          <p:pic>
            <p:nvPicPr>
              <p:cNvPr id="7" name="Picture 6" descr="A graph with a line graph&#10;&#10;AI-generated content may be incorrect.">
                <a:extLst>
                  <a:ext uri="{FF2B5EF4-FFF2-40B4-BE49-F238E27FC236}">
                    <a16:creationId xmlns:a16="http://schemas.microsoft.com/office/drawing/2014/main" id="{A1CAEC06-83A0-A2C7-3E1A-FDFC02AAC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735" r="24821" b="5761"/>
              <a:stretch/>
            </p:blipFill>
            <p:spPr>
              <a:xfrm>
                <a:off x="6303365" y="2156502"/>
                <a:ext cx="3299962" cy="28366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37A552-A28E-D40F-8048-50C7D825FC8B}"/>
                  </a:ext>
                </a:extLst>
              </p:cNvPr>
              <p:cNvSpPr txBox="1"/>
              <p:nvPr/>
            </p:nvSpPr>
            <p:spPr>
              <a:xfrm>
                <a:off x="6244124" y="1513436"/>
                <a:ext cx="3565804" cy="594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energy concentration on time taken to reach steady state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438BB5-5032-331A-3A76-E7EF4B8F40F6}"/>
                  </a:ext>
                </a:extLst>
              </p:cNvPr>
              <p:cNvSpPr txBox="1"/>
              <p:nvPr/>
            </p:nvSpPr>
            <p:spPr>
              <a:xfrm rot="16200000">
                <a:off x="3854377" y="3323681"/>
                <a:ext cx="4401518" cy="312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Time taken for GFP to reach steady state (hrs)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F389E7-ED69-A227-4C27-0CE4CFB7C5C3}"/>
                  </a:ext>
                </a:extLst>
              </p:cNvPr>
              <p:cNvSpPr txBox="1"/>
              <p:nvPr/>
            </p:nvSpPr>
            <p:spPr>
              <a:xfrm>
                <a:off x="6379220" y="5061256"/>
                <a:ext cx="3430708" cy="33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Energy concentration (µM)</a:t>
                </a:r>
              </a:p>
            </p:txBody>
          </p:sp>
        </p:grp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A00B27A3-2CFF-5B12-75E2-D7E38ACEFC20}"/>
                </a:ext>
              </a:extLst>
            </p:cNvPr>
            <p:cNvSpPr/>
            <p:nvPr/>
          </p:nvSpPr>
          <p:spPr>
            <a:xfrm>
              <a:off x="1689372" y="5261335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7031A5-20F1-C808-FE96-134F92AC2691}"/>
              </a:ext>
            </a:extLst>
          </p:cNvPr>
          <p:cNvGrpSpPr/>
          <p:nvPr/>
        </p:nvGrpSpPr>
        <p:grpSpPr>
          <a:xfrm>
            <a:off x="6253274" y="1438144"/>
            <a:ext cx="5366601" cy="4982042"/>
            <a:chOff x="6253274" y="1438144"/>
            <a:chExt cx="5366601" cy="49820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BBDF43-FDF3-0175-61E4-5F03585B2F54}"/>
                </a:ext>
              </a:extLst>
            </p:cNvPr>
            <p:cNvGrpSpPr/>
            <p:nvPr/>
          </p:nvGrpSpPr>
          <p:grpSpPr>
            <a:xfrm>
              <a:off x="6253274" y="1438144"/>
              <a:ext cx="5366601" cy="4982042"/>
              <a:chOff x="-22651" y="1058995"/>
              <a:chExt cx="5974230" cy="5266856"/>
            </a:xfrm>
          </p:grpSpPr>
          <p:pic>
            <p:nvPicPr>
              <p:cNvPr id="4" name="Picture 3" descr="A graph with a line&#10;&#10;AI-generated content may be incorrect.">
                <a:extLst>
                  <a:ext uri="{FF2B5EF4-FFF2-40B4-BE49-F238E27FC236}">
                    <a16:creationId xmlns:a16="http://schemas.microsoft.com/office/drawing/2014/main" id="{B3883811-0CF0-A9D0-D4C7-30FA9A5E1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221" b="5635"/>
              <a:stretch/>
            </p:blipFill>
            <p:spPr>
              <a:xfrm>
                <a:off x="459932" y="1890675"/>
                <a:ext cx="5491647" cy="356974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429F15-DD7C-857E-0F09-3E6C59125A0F}"/>
                  </a:ext>
                </a:extLst>
              </p:cNvPr>
              <p:cNvSpPr txBox="1"/>
              <p:nvPr/>
            </p:nvSpPr>
            <p:spPr>
              <a:xfrm rot="16200000">
                <a:off x="-2433373" y="3469717"/>
                <a:ext cx="5266856" cy="44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Time taken for GFP to reach steady state (hrs)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3C678-6734-CABF-FEF2-A302C7D0459F}"/>
                  </a:ext>
                </a:extLst>
              </p:cNvPr>
              <p:cNvSpPr txBox="1"/>
              <p:nvPr/>
            </p:nvSpPr>
            <p:spPr>
              <a:xfrm>
                <a:off x="782985" y="5460415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DNA Concentration (µM)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6C374B-1CA7-CB96-CC96-0C44FF807653}"/>
                  </a:ext>
                </a:extLst>
              </p:cNvPr>
              <p:cNvSpPr txBox="1"/>
              <p:nvPr/>
            </p:nvSpPr>
            <p:spPr>
              <a:xfrm>
                <a:off x="501280" y="1270164"/>
                <a:ext cx="54089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DNA concentration on the time taken for GFP to reach steady state</a:t>
                </a:r>
              </a:p>
            </p:txBody>
          </p:sp>
        </p:grpSp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76FCC4B5-523C-C26F-1584-7465678D9EF8}"/>
                </a:ext>
              </a:extLst>
            </p:cNvPr>
            <p:cNvSpPr/>
            <p:nvPr/>
          </p:nvSpPr>
          <p:spPr>
            <a:xfrm>
              <a:off x="7737464" y="5252734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GFP concentration at steady state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5F5FA-29B8-4DAE-784C-95E7CB6F1E22}"/>
              </a:ext>
            </a:extLst>
          </p:cNvPr>
          <p:cNvGrpSpPr/>
          <p:nvPr/>
        </p:nvGrpSpPr>
        <p:grpSpPr>
          <a:xfrm>
            <a:off x="302221" y="1516159"/>
            <a:ext cx="5311024" cy="4219634"/>
            <a:chOff x="302221" y="1516159"/>
            <a:chExt cx="5311024" cy="42196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AEA5A4-23D3-6727-C04F-821EE192C54F}"/>
                </a:ext>
              </a:extLst>
            </p:cNvPr>
            <p:cNvGrpSpPr/>
            <p:nvPr/>
          </p:nvGrpSpPr>
          <p:grpSpPr>
            <a:xfrm>
              <a:off x="302221" y="1516159"/>
              <a:ext cx="5311024" cy="4219634"/>
              <a:chOff x="653535" y="1334790"/>
              <a:chExt cx="5311024" cy="4219634"/>
            </a:xfrm>
          </p:grpSpPr>
          <p:pic>
            <p:nvPicPr>
              <p:cNvPr id="7" name="Picture 6" descr="A blue line graph on a white background&#10;&#10;AI-generated content may be incorrect.">
                <a:extLst>
                  <a:ext uri="{FF2B5EF4-FFF2-40B4-BE49-F238E27FC236}">
                    <a16:creationId xmlns:a16="http://schemas.microsoft.com/office/drawing/2014/main" id="{630ECFD0-1331-BD2E-2758-F7D6F5D9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064" b="6119"/>
              <a:stretch/>
            </p:blipFill>
            <p:spPr>
              <a:xfrm>
                <a:off x="1156224" y="1994309"/>
                <a:ext cx="4808335" cy="313691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809630-67BB-2E5D-C83F-6DA3BFD9D478}"/>
                  </a:ext>
                </a:extLst>
              </p:cNvPr>
              <p:cNvSpPr txBox="1"/>
              <p:nvPr/>
            </p:nvSpPr>
            <p:spPr>
              <a:xfrm>
                <a:off x="838200" y="1334790"/>
                <a:ext cx="5012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DNA concentration on the GFP concentration at steady state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084368-E04F-4CC8-545B-D1FE9A53234D}"/>
                  </a:ext>
                </a:extLst>
              </p:cNvPr>
              <p:cNvSpPr txBox="1"/>
              <p:nvPr/>
            </p:nvSpPr>
            <p:spPr>
              <a:xfrm rot="16200000">
                <a:off x="-1071618" y="3249066"/>
                <a:ext cx="3819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GFP concentration at steady state (µM)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8CD73B-BAAF-F9EC-EA7A-16B805555FEE}"/>
                  </a:ext>
                </a:extLst>
              </p:cNvPr>
              <p:cNvSpPr txBox="1"/>
              <p:nvPr/>
            </p:nvSpPr>
            <p:spPr>
              <a:xfrm>
                <a:off x="1468865" y="5154314"/>
                <a:ext cx="40785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DNA concentration (µM)</a:t>
                </a:r>
              </a:p>
            </p:txBody>
          </p:sp>
        </p:grpSp>
        <p:sp>
          <p:nvSpPr>
            <p:cNvPr id="3" name="5-point Star 2">
              <a:extLst>
                <a:ext uri="{FF2B5EF4-FFF2-40B4-BE49-F238E27FC236}">
                  <a16:creationId xmlns:a16="http://schemas.microsoft.com/office/drawing/2014/main" id="{F12965DC-C51E-4B6D-E8B9-552CD4484D72}"/>
                </a:ext>
              </a:extLst>
            </p:cNvPr>
            <p:cNvSpPr/>
            <p:nvPr/>
          </p:nvSpPr>
          <p:spPr>
            <a:xfrm>
              <a:off x="1286406" y="2292797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16C76-D392-2FF5-D1C5-C98073B2AF4A}"/>
              </a:ext>
            </a:extLst>
          </p:cNvPr>
          <p:cNvGrpSpPr/>
          <p:nvPr/>
        </p:nvGrpSpPr>
        <p:grpSpPr>
          <a:xfrm>
            <a:off x="6688121" y="1289426"/>
            <a:ext cx="5191581" cy="4982042"/>
            <a:chOff x="6688121" y="1289426"/>
            <a:chExt cx="5191581" cy="49820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F7299-3752-7EC9-71E7-A8BECC115EA2}"/>
                </a:ext>
              </a:extLst>
            </p:cNvPr>
            <p:cNvGrpSpPr/>
            <p:nvPr/>
          </p:nvGrpSpPr>
          <p:grpSpPr>
            <a:xfrm>
              <a:off x="6688121" y="1289426"/>
              <a:ext cx="5191581" cy="4982042"/>
              <a:chOff x="6080892" y="1079357"/>
              <a:chExt cx="5602688" cy="52668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2806B35-39C2-F918-42F2-FD55071E4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04" t="665" b="6246"/>
              <a:stretch/>
            </p:blipFill>
            <p:spPr>
              <a:xfrm>
                <a:off x="6496651" y="2068641"/>
                <a:ext cx="5186929" cy="328828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9C0AFA-5F02-BD8C-FE8F-5A73380B412B}"/>
                  </a:ext>
                </a:extLst>
              </p:cNvPr>
              <p:cNvSpPr txBox="1"/>
              <p:nvPr/>
            </p:nvSpPr>
            <p:spPr>
              <a:xfrm>
                <a:off x="6080892" y="1319052"/>
                <a:ext cx="5408951" cy="748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on the GFP concentration at steady state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4B939A-B430-1BD0-C35F-EDEF3CAE37E1}"/>
                  </a:ext>
                </a:extLst>
              </p:cNvPr>
              <p:cNvSpPr txBox="1"/>
              <p:nvPr/>
            </p:nvSpPr>
            <p:spPr>
              <a:xfrm rot="16200000">
                <a:off x="3647527" y="3513496"/>
                <a:ext cx="5266856" cy="39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GFP concentration at steady state (µM)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AF9F7A-3FD9-5E35-52F3-8DFEE78847D1}"/>
                  </a:ext>
                </a:extLst>
              </p:cNvPr>
              <p:cNvSpPr txBox="1"/>
              <p:nvPr/>
            </p:nvSpPr>
            <p:spPr>
              <a:xfrm>
                <a:off x="6952282" y="5486837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(mins)</a:t>
                </a:r>
              </a:p>
            </p:txBody>
          </p:sp>
        </p:grpSp>
        <p:sp>
          <p:nvSpPr>
            <p:cNvPr id="6" name="5-point Star 5">
              <a:extLst>
                <a:ext uri="{FF2B5EF4-FFF2-40B4-BE49-F238E27FC236}">
                  <a16:creationId xmlns:a16="http://schemas.microsoft.com/office/drawing/2014/main" id="{7CC9F4B0-64EC-4DBE-07C5-3794F37EE093}"/>
                </a:ext>
              </a:extLst>
            </p:cNvPr>
            <p:cNvSpPr/>
            <p:nvPr/>
          </p:nvSpPr>
          <p:spPr>
            <a:xfrm>
              <a:off x="9813908" y="2318459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F20C1-362A-72B3-67B3-8B4F46594C9E}"/>
              </a:ext>
            </a:extLst>
          </p:cNvPr>
          <p:cNvSpPr/>
          <p:nvPr/>
        </p:nvSpPr>
        <p:spPr>
          <a:xfrm>
            <a:off x="273866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Total GFP Produced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6FEF-1DE3-97E2-2609-D78E394DCD88}"/>
              </a:ext>
            </a:extLst>
          </p:cNvPr>
          <p:cNvSpPr/>
          <p:nvPr/>
        </p:nvSpPr>
        <p:spPr>
          <a:xfrm>
            <a:off x="510273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Peak GFP Concentration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568E9-DDFE-20B1-E566-85FEB98082FB}"/>
              </a:ext>
            </a:extLst>
          </p:cNvPr>
          <p:cNvSpPr/>
          <p:nvPr/>
        </p:nvSpPr>
        <p:spPr>
          <a:xfrm>
            <a:off x="7466807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Time to Steady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CFC2D-0477-230A-0A88-E4F36C9AD922}"/>
              </a:ext>
            </a:extLst>
          </p:cNvPr>
          <p:cNvSpPr/>
          <p:nvPr/>
        </p:nvSpPr>
        <p:spPr>
          <a:xfrm>
            <a:off x="983088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GFP at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9474C-CAEB-5B99-9DAA-83753A63FA17}"/>
              </a:ext>
            </a:extLst>
          </p:cNvPr>
          <p:cNvSpPr/>
          <p:nvPr/>
        </p:nvSpPr>
        <p:spPr>
          <a:xfrm>
            <a:off x="273865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125µM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4C2A2-A1F0-B678-D865-2F2DB7B9A0BC}"/>
              </a:ext>
            </a:extLst>
          </p:cNvPr>
          <p:cNvSpPr/>
          <p:nvPr/>
        </p:nvSpPr>
        <p:spPr>
          <a:xfrm>
            <a:off x="510273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17.7µM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6E24B-EC74-ECE7-FFBA-C49C6D5A7105}"/>
              </a:ext>
            </a:extLst>
          </p:cNvPr>
          <p:cNvSpPr/>
          <p:nvPr/>
        </p:nvSpPr>
        <p:spPr>
          <a:xfrm>
            <a:off x="7466806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5.33 hrs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63E1F-E389-60E6-788A-2791567150E0}"/>
              </a:ext>
            </a:extLst>
          </p:cNvPr>
          <p:cNvSpPr/>
          <p:nvPr/>
        </p:nvSpPr>
        <p:spPr>
          <a:xfrm>
            <a:off x="983087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17.5µM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67D16-2FF4-7854-2174-85B606BE4BA7}"/>
              </a:ext>
            </a:extLst>
          </p:cNvPr>
          <p:cNvSpPr/>
          <p:nvPr/>
        </p:nvSpPr>
        <p:spPr>
          <a:xfrm>
            <a:off x="273866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442µM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4565-9C8F-E7DC-C32E-FF5729A964AD}"/>
              </a:ext>
            </a:extLst>
          </p:cNvPr>
          <p:cNvSpPr/>
          <p:nvPr/>
        </p:nvSpPr>
        <p:spPr>
          <a:xfrm>
            <a:off x="510273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54.8µM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BB351-573F-9018-AAFC-2C2965A332B5}"/>
              </a:ext>
            </a:extLst>
          </p:cNvPr>
          <p:cNvSpPr/>
          <p:nvPr/>
        </p:nvSpPr>
        <p:spPr>
          <a:xfrm>
            <a:off x="7466807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0.335 hrs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D4C950-DD90-F572-811D-4CC96EABD26A}"/>
              </a:ext>
            </a:extLst>
          </p:cNvPr>
          <p:cNvSpPr/>
          <p:nvPr/>
        </p:nvSpPr>
        <p:spPr>
          <a:xfrm>
            <a:off x="983088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46.4µM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C5208-37DC-6BF3-1116-77D89FB8F45E}"/>
              </a:ext>
            </a:extLst>
          </p:cNvPr>
          <p:cNvSpPr/>
          <p:nvPr/>
        </p:nvSpPr>
        <p:spPr>
          <a:xfrm>
            <a:off x="374585" y="2787867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Original </a:t>
            </a:r>
          </a:p>
          <a:p>
            <a:pPr algn="ctr"/>
            <a:r>
              <a:rPr lang="en-GB" noProof="1"/>
              <a:t>chemostat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10218-C843-557A-8B08-837BD7FCBAE0}"/>
              </a:ext>
            </a:extLst>
          </p:cNvPr>
          <p:cNvSpPr/>
          <p:nvPr/>
        </p:nvSpPr>
        <p:spPr>
          <a:xfrm>
            <a:off x="374586" y="4445505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Optimized results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2FA3690-5AC0-2185-345F-084F1D465DEB}"/>
              </a:ext>
            </a:extLst>
          </p:cNvPr>
          <p:cNvSpPr/>
          <p:nvPr/>
        </p:nvSpPr>
        <p:spPr>
          <a:xfrm>
            <a:off x="354900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03DBFE-BC69-3AB2-AA26-E8A762EFB33A}"/>
              </a:ext>
            </a:extLst>
          </p:cNvPr>
          <p:cNvSpPr/>
          <p:nvPr/>
        </p:nvSpPr>
        <p:spPr>
          <a:xfrm>
            <a:off x="591307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CD74C7B-23B9-0C1E-D5C8-A7C1275C6BAE}"/>
              </a:ext>
            </a:extLst>
          </p:cNvPr>
          <p:cNvSpPr/>
          <p:nvPr/>
        </p:nvSpPr>
        <p:spPr>
          <a:xfrm>
            <a:off x="8277147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3FB6D01-2253-6C1E-AF01-2945E22770B0}"/>
              </a:ext>
            </a:extLst>
          </p:cNvPr>
          <p:cNvSpPr/>
          <p:nvPr/>
        </p:nvSpPr>
        <p:spPr>
          <a:xfrm>
            <a:off x="1064122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4E2A4-3C8B-9594-CC89-134377C590CF}"/>
              </a:ext>
            </a:extLst>
          </p:cNvPr>
          <p:cNvSpPr txBox="1"/>
          <p:nvPr/>
        </p:nvSpPr>
        <p:spPr>
          <a:xfrm>
            <a:off x="3085302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354% increase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1419B-2540-F98C-3302-89C4E4B03BE9}"/>
              </a:ext>
            </a:extLst>
          </p:cNvPr>
          <p:cNvSpPr txBox="1"/>
          <p:nvPr/>
        </p:nvSpPr>
        <p:spPr>
          <a:xfrm>
            <a:off x="5445006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310% increase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91D252-C967-9E5D-D7E9-54FE97AB5A64}"/>
              </a:ext>
            </a:extLst>
          </p:cNvPr>
          <p:cNvSpPr txBox="1"/>
          <p:nvPr/>
        </p:nvSpPr>
        <p:spPr>
          <a:xfrm>
            <a:off x="7809079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1524% decrease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356A6-B0C7-F268-139D-FC6CC69809DF}"/>
              </a:ext>
            </a:extLst>
          </p:cNvPr>
          <p:cNvSpPr txBox="1"/>
          <p:nvPr/>
        </p:nvSpPr>
        <p:spPr>
          <a:xfrm>
            <a:off x="10173152" y="5421882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265% increase</a:t>
            </a:r>
          </a:p>
        </p:txBody>
      </p: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4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GB" noProof="1"/>
              <a:t>Malachy McEvoy | s2277725@ed.ac.uk</a:t>
            </a:r>
          </a:p>
          <a:p>
            <a:r>
              <a:rPr lang="en-GB" noProof="1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252919" y="1215957"/>
            <a:ext cx="5795622" cy="50506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i="1" noProof="1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B236-D562-46BB-5C3A-4E512A1E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2C13D29F-7510-5D42-8EE6-293FCC119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6BC614-AC80-1FD4-557A-F11340DA6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6229350"/>
            <a:ext cx="10909643" cy="422888"/>
          </a:xfrm>
          <a:noFill/>
        </p:spPr>
        <p:txBody>
          <a:bodyPr anchor="t">
            <a:normAutofit/>
          </a:bodyPr>
          <a:lstStyle/>
          <a:p>
            <a:r>
              <a:rPr lang="en-GB" b="1" noProof="1"/>
              <a:t>Malachy McEvoy | s2277725@ed.ac.uk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42E27A-D53C-9273-224E-67F9F927D8C4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8CF11-F399-3180-8485-EC6A69A94008}"/>
              </a:ext>
            </a:extLst>
          </p:cNvPr>
          <p:cNvSpPr txBox="1"/>
          <p:nvPr/>
        </p:nvSpPr>
        <p:spPr>
          <a:xfrm>
            <a:off x="638881" y="1566680"/>
            <a:ext cx="10980994" cy="4154984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Cell-free protein synthesis is an emerging technology for in-vitro protein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Optimisation algorithms can be applied to cell-free systems to 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Balancing DNA concentration for transcription/translation is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Dilution interval dictates the energy usage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 results have been achieved that outperform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78965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noProof="1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-1420"/>
          <a:stretch/>
        </p:blipFill>
        <p:spPr>
          <a:xfrm>
            <a:off x="41256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1" y="1043237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noProof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95D022-F321-51E3-1AC8-B23BD2D518FC}"/>
              </a:ext>
            </a:extLst>
          </p:cNvPr>
          <p:cNvGrpSpPr/>
          <p:nvPr/>
        </p:nvGrpSpPr>
        <p:grpSpPr>
          <a:xfrm>
            <a:off x="7794606" y="4389335"/>
            <a:ext cx="3879745" cy="1887005"/>
            <a:chOff x="7794606" y="4389335"/>
            <a:chExt cx="3879745" cy="1887005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98396FCC-7BC2-2239-49B6-FDBB5E6D0A21}"/>
                </a:ext>
              </a:extLst>
            </p:cNvPr>
            <p:cNvSpPr txBox="1">
              <a:spLocks/>
            </p:cNvSpPr>
            <p:nvPr/>
          </p:nvSpPr>
          <p:spPr>
            <a:xfrm rot="1431603">
              <a:off x="9526781" y="4389335"/>
              <a:ext cx="2147570" cy="5435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i="1" noProof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Dilution interval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5242E97-AA24-8E5E-2BE7-8CC347147E89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9621353" y="4645269"/>
              <a:ext cx="604847" cy="113369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A241D43-881A-2B46-1D5C-C457DA8C509A}"/>
                </a:ext>
              </a:extLst>
            </p:cNvPr>
            <p:cNvGrpSpPr/>
            <p:nvPr/>
          </p:nvGrpSpPr>
          <p:grpSpPr>
            <a:xfrm>
              <a:off x="7794606" y="4706343"/>
              <a:ext cx="1484776" cy="1569997"/>
              <a:chOff x="8492714" y="4767846"/>
              <a:chExt cx="1484776" cy="1569997"/>
            </a:xfrm>
            <a:effectLst/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157C963-0C7F-2D27-9300-98C6420C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35755" t="9489" r="59337" b="73678"/>
              <a:stretch/>
            </p:blipFill>
            <p:spPr>
              <a:xfrm>
                <a:off x="8492714" y="4767846"/>
                <a:ext cx="1484776" cy="1569997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  <a:effectLst/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640E869-671F-73D3-F301-2ACEB0ABE258}"/>
                  </a:ext>
                </a:extLst>
              </p:cNvPr>
              <p:cNvCxnSpPr/>
              <p:nvPr/>
            </p:nvCxnSpPr>
            <p:spPr>
              <a:xfrm>
                <a:off x="8672052" y="4831626"/>
                <a:ext cx="4522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58D4CB-D792-EDA9-75C2-C566D388E06E}"/>
                  </a:ext>
                </a:extLst>
              </p:cNvPr>
              <p:cNvCxnSpPr/>
              <p:nvPr/>
            </p:nvCxnSpPr>
            <p:spPr>
              <a:xfrm>
                <a:off x="9145535" y="4909694"/>
                <a:ext cx="4522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BB042D-51EE-C04E-B49C-92CC741A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8590427" y="4848362"/>
                    <a:ext cx="53928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noProof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GB" sz="3200" noProof="1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BB042D-51EE-C04E-B49C-92CC741AF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427" y="4848362"/>
                    <a:ext cx="539282" cy="58477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4" y="3604860"/>
            <a:ext cx="579492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 of objective function to move to next iterations</a:t>
            </a:r>
          </a:p>
          <a:p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3" y="3318453"/>
            <a:ext cx="59059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algn="just"/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total GFP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6832060" y="1194587"/>
            <a:ext cx="5223753" cy="519351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753230"/>
            <a:ext cx="6363440" cy="4634871"/>
            <a:chOff x="696038" y="1118245"/>
            <a:chExt cx="4944905" cy="3406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-1644" b="-2408"/>
            <a:stretch/>
          </p:blipFill>
          <p:spPr>
            <a:xfrm>
              <a:off x="696038" y="1118245"/>
              <a:ext cx="4944905" cy="3406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blipFill>
                  <a:blip r:embed="rId17"/>
                  <a:stretch>
                    <a:fillRect l="-9524" t="-87719" b="-13245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3255</TotalTime>
  <Words>1380</Words>
  <Application>Microsoft Macintosh PowerPoint</Application>
  <PresentationFormat>Widescreen</PresentationFormat>
  <Paragraphs>271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Maximizing total GFP yield</vt:lpstr>
      <vt:lpstr>Changing DNA and energy to maximise total yield</vt:lpstr>
      <vt:lpstr>Changing dilution interval to maximize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17</cp:revision>
  <dcterms:created xsi:type="dcterms:W3CDTF">2025-04-21T09:09:23Z</dcterms:created>
  <dcterms:modified xsi:type="dcterms:W3CDTF">2025-05-05T20:56:20Z</dcterms:modified>
</cp:coreProperties>
</file>